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image" Target="../media/image15.svg"/><Relationship Id="rId2" Type="http://schemas.openxmlformats.org/officeDocument/2006/relationships/image" Target="../media/image1.jpe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38.png"/><Relationship Id="rId10" Type="http://schemas.openxmlformats.org/officeDocument/2006/relationships/image" Target="../media/image13.svg"/><Relationship Id="rId4" Type="http://schemas.openxmlformats.org/officeDocument/2006/relationships/image" Target="../media/image35.svg"/><Relationship Id="rId9" Type="http://schemas.openxmlformats.org/officeDocument/2006/relationships/image" Target="../media/image12.png"/><Relationship Id="rId1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2.sv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2.sv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7219" y="1200150"/>
            <a:ext cx="16395472" cy="652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Divide And Conquer Algorithm</a:t>
            </a:r>
          </a:p>
        </p:txBody>
      </p:sp>
      <p:sp>
        <p:nvSpPr>
          <p:cNvPr id="4" name="Freeform 4"/>
          <p:cNvSpPr/>
          <p:nvPr/>
        </p:nvSpPr>
        <p:spPr>
          <a:xfrm rot="1097523">
            <a:off x="8201127" y="263186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3"/>
                </a:lnTo>
                <a:lnTo>
                  <a:pt x="0" y="1296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59470">
            <a:off x="2930373" y="243523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80170">
            <a:off x="13972610" y="590017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027996" y="8932794"/>
            <a:ext cx="5554402" cy="95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endParaRPr lang="en-US" sz="2899" dirty="0">
              <a:solidFill>
                <a:srgbClr val="FFFFFF"/>
              </a:solidFill>
              <a:latin typeface="Bryndan Write Bold"/>
            </a:endParaRPr>
          </a:p>
          <a:p>
            <a:pPr algn="ctr">
              <a:lnSpc>
                <a:spcPts val="3914"/>
              </a:lnSpc>
            </a:pPr>
            <a:endParaRPr lang="en-US" sz="2899" dirty="0">
              <a:solidFill>
                <a:srgbClr val="FFFFFF"/>
              </a:solidFill>
              <a:latin typeface="Bryndan Writ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47546" y="628543"/>
            <a:ext cx="839290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Contoh Penyelesaian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94280" y="1625421"/>
            <a:ext cx="1286427" cy="1286427"/>
            <a:chOff x="0" y="0"/>
            <a:chExt cx="338812" cy="338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61656" y="1625421"/>
            <a:ext cx="1286427" cy="1286427"/>
            <a:chOff x="0" y="0"/>
            <a:chExt cx="338812" cy="3388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8083" y="1625421"/>
            <a:ext cx="1286427" cy="1286427"/>
            <a:chOff x="0" y="0"/>
            <a:chExt cx="338812" cy="338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15460" y="1625421"/>
            <a:ext cx="1286427" cy="1286427"/>
            <a:chOff x="0" y="0"/>
            <a:chExt cx="338812" cy="338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92975" y="1625421"/>
            <a:ext cx="1286427" cy="1286427"/>
            <a:chOff x="0" y="0"/>
            <a:chExt cx="338812" cy="3388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260351" y="1625421"/>
            <a:ext cx="1286427" cy="1286427"/>
            <a:chOff x="0" y="0"/>
            <a:chExt cx="338812" cy="3388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527176" y="1625421"/>
            <a:ext cx="1286427" cy="1286427"/>
            <a:chOff x="0" y="0"/>
            <a:chExt cx="338812" cy="3388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794553" y="1625421"/>
            <a:ext cx="1286427" cy="1286427"/>
            <a:chOff x="0" y="0"/>
            <a:chExt cx="338812" cy="3388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3960119" y="3045094"/>
            <a:ext cx="749257" cy="834296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9" name="Group 29"/>
          <p:cNvGrpSpPr/>
          <p:nvPr/>
        </p:nvGrpSpPr>
        <p:grpSpPr>
          <a:xfrm>
            <a:off x="1363796" y="4100359"/>
            <a:ext cx="1286427" cy="1286427"/>
            <a:chOff x="0" y="0"/>
            <a:chExt cx="338812" cy="3388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631173" y="4100359"/>
            <a:ext cx="1286427" cy="1286427"/>
            <a:chOff x="0" y="0"/>
            <a:chExt cx="338812" cy="3388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4684030" y="3019748"/>
            <a:ext cx="672708" cy="900951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 flipH="1">
            <a:off x="11822231" y="3108621"/>
            <a:ext cx="749257" cy="834296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2546142" y="3083275"/>
            <a:ext cx="672708" cy="900951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8" name="Group 38"/>
          <p:cNvGrpSpPr/>
          <p:nvPr/>
        </p:nvGrpSpPr>
        <p:grpSpPr>
          <a:xfrm>
            <a:off x="5381771" y="4100359"/>
            <a:ext cx="1286427" cy="1286427"/>
            <a:chOff x="0" y="0"/>
            <a:chExt cx="338812" cy="3388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649148" y="4100359"/>
            <a:ext cx="1286427" cy="1286427"/>
            <a:chOff x="0" y="0"/>
            <a:chExt cx="338812" cy="33881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225908" y="4100359"/>
            <a:ext cx="1286427" cy="1286427"/>
            <a:chOff x="0" y="0"/>
            <a:chExt cx="338812" cy="33881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14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493284" y="4100359"/>
            <a:ext cx="1286427" cy="1286427"/>
            <a:chOff x="0" y="0"/>
            <a:chExt cx="338812" cy="33881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246561" y="4100359"/>
            <a:ext cx="1286427" cy="1286427"/>
            <a:chOff x="0" y="0"/>
            <a:chExt cx="338812" cy="33881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4513938" y="4100359"/>
            <a:ext cx="1286427" cy="1286427"/>
            <a:chOff x="0" y="0"/>
            <a:chExt cx="338812" cy="33881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  <p:sp>
        <p:nvSpPr>
          <p:cNvPr id="56" name="AutoShape 56"/>
          <p:cNvSpPr/>
          <p:nvPr/>
        </p:nvSpPr>
        <p:spPr>
          <a:xfrm>
            <a:off x="16378634" y="2635508"/>
            <a:ext cx="1213" cy="165346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57" name="TextBox 57"/>
          <p:cNvSpPr txBox="1"/>
          <p:nvPr/>
        </p:nvSpPr>
        <p:spPr>
          <a:xfrm rot="-5400000">
            <a:off x="16051308" y="3033510"/>
            <a:ext cx="2473135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Divide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47546" y="628543"/>
            <a:ext cx="839290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Contoh Penyelesaian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94280" y="1625421"/>
            <a:ext cx="1286427" cy="1286427"/>
            <a:chOff x="0" y="0"/>
            <a:chExt cx="338812" cy="338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61656" y="1625421"/>
            <a:ext cx="1286427" cy="1286427"/>
            <a:chOff x="0" y="0"/>
            <a:chExt cx="338812" cy="3388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8083" y="1625421"/>
            <a:ext cx="1286427" cy="1286427"/>
            <a:chOff x="0" y="0"/>
            <a:chExt cx="338812" cy="338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15460" y="1625421"/>
            <a:ext cx="1286427" cy="1286427"/>
            <a:chOff x="0" y="0"/>
            <a:chExt cx="338812" cy="338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92975" y="1625421"/>
            <a:ext cx="1286427" cy="1286427"/>
            <a:chOff x="0" y="0"/>
            <a:chExt cx="338812" cy="3388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260351" y="1625421"/>
            <a:ext cx="1286427" cy="1286427"/>
            <a:chOff x="0" y="0"/>
            <a:chExt cx="338812" cy="3388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527176" y="1625421"/>
            <a:ext cx="1286427" cy="1286427"/>
            <a:chOff x="0" y="0"/>
            <a:chExt cx="338812" cy="3388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794553" y="1625421"/>
            <a:ext cx="1286427" cy="1286427"/>
            <a:chOff x="0" y="0"/>
            <a:chExt cx="338812" cy="3388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3960119" y="3045094"/>
            <a:ext cx="749257" cy="834296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9" name="Group 29"/>
          <p:cNvGrpSpPr/>
          <p:nvPr/>
        </p:nvGrpSpPr>
        <p:grpSpPr>
          <a:xfrm>
            <a:off x="1363796" y="4100359"/>
            <a:ext cx="1286427" cy="1286427"/>
            <a:chOff x="0" y="0"/>
            <a:chExt cx="338812" cy="3388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631173" y="4100359"/>
            <a:ext cx="1286427" cy="1286427"/>
            <a:chOff x="0" y="0"/>
            <a:chExt cx="338812" cy="3388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4684030" y="3019748"/>
            <a:ext cx="672708" cy="900951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 flipH="1">
            <a:off x="11822231" y="3108621"/>
            <a:ext cx="749257" cy="834296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2546142" y="3083275"/>
            <a:ext cx="672708" cy="900951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8" name="Group 38"/>
          <p:cNvGrpSpPr/>
          <p:nvPr/>
        </p:nvGrpSpPr>
        <p:grpSpPr>
          <a:xfrm>
            <a:off x="5381771" y="4100359"/>
            <a:ext cx="1286427" cy="1286427"/>
            <a:chOff x="0" y="0"/>
            <a:chExt cx="338812" cy="3388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649148" y="4100359"/>
            <a:ext cx="1286427" cy="1286427"/>
            <a:chOff x="0" y="0"/>
            <a:chExt cx="338812" cy="33881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225908" y="4100359"/>
            <a:ext cx="1286427" cy="1286427"/>
            <a:chOff x="0" y="0"/>
            <a:chExt cx="338812" cy="33881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14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493284" y="4100359"/>
            <a:ext cx="1286427" cy="1286427"/>
            <a:chOff x="0" y="0"/>
            <a:chExt cx="338812" cy="33881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246561" y="4100359"/>
            <a:ext cx="1286427" cy="1286427"/>
            <a:chOff x="0" y="0"/>
            <a:chExt cx="338812" cy="33881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4513938" y="4100359"/>
            <a:ext cx="1286427" cy="1286427"/>
            <a:chOff x="0" y="0"/>
            <a:chExt cx="338812" cy="33881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6181776" y="5448285"/>
            <a:ext cx="972844" cy="50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sz="2943">
                <a:solidFill>
                  <a:srgbClr val="FFFFFF"/>
                </a:solidFill>
                <a:latin typeface="Open Sans Bold"/>
              </a:rPr>
              <a:t>Max?</a:t>
            </a:r>
          </a:p>
        </p:txBody>
      </p:sp>
      <p:sp>
        <p:nvSpPr>
          <p:cNvPr id="57" name="AutoShape 57"/>
          <p:cNvSpPr/>
          <p:nvPr/>
        </p:nvSpPr>
        <p:spPr>
          <a:xfrm>
            <a:off x="6646884" y="6072735"/>
            <a:ext cx="4529" cy="73320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8" name="AutoShape 58"/>
          <p:cNvSpPr/>
          <p:nvPr/>
        </p:nvSpPr>
        <p:spPr>
          <a:xfrm>
            <a:off x="6024985" y="5386786"/>
            <a:ext cx="12673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2163801" y="5566934"/>
            <a:ext cx="972844" cy="50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sz="2943">
                <a:solidFill>
                  <a:srgbClr val="FFFFFF"/>
                </a:solidFill>
                <a:latin typeface="Open Sans Bold"/>
              </a:rPr>
              <a:t>Max?</a:t>
            </a:r>
          </a:p>
        </p:txBody>
      </p:sp>
      <p:sp>
        <p:nvSpPr>
          <p:cNvPr id="60" name="AutoShape 60"/>
          <p:cNvSpPr/>
          <p:nvPr/>
        </p:nvSpPr>
        <p:spPr>
          <a:xfrm>
            <a:off x="2697779" y="6191384"/>
            <a:ext cx="4529" cy="73320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1" name="AutoShape 61"/>
          <p:cNvSpPr/>
          <p:nvPr/>
        </p:nvSpPr>
        <p:spPr>
          <a:xfrm>
            <a:off x="2007009" y="5386786"/>
            <a:ext cx="12673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2007009" y="7039237"/>
            <a:ext cx="1286427" cy="1286427"/>
            <a:chOff x="0" y="0"/>
            <a:chExt cx="338812" cy="338812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6034510" y="7039237"/>
            <a:ext cx="1286427" cy="1286427"/>
            <a:chOff x="0" y="0"/>
            <a:chExt cx="338812" cy="338812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14062938" y="5441005"/>
            <a:ext cx="972844" cy="50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sz="2943">
                <a:solidFill>
                  <a:srgbClr val="FFFFFF"/>
                </a:solidFill>
                <a:latin typeface="Open Sans Bold"/>
              </a:rPr>
              <a:t>Max?</a:t>
            </a:r>
          </a:p>
        </p:txBody>
      </p:sp>
      <p:sp>
        <p:nvSpPr>
          <p:cNvPr id="69" name="AutoShape 69"/>
          <p:cNvSpPr/>
          <p:nvPr/>
        </p:nvSpPr>
        <p:spPr>
          <a:xfrm>
            <a:off x="14530723" y="6191384"/>
            <a:ext cx="4529" cy="73320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0" name="AutoShape 70"/>
          <p:cNvSpPr/>
          <p:nvPr/>
        </p:nvSpPr>
        <p:spPr>
          <a:xfrm>
            <a:off x="13889774" y="5386786"/>
            <a:ext cx="12673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71" name="TextBox 71"/>
          <p:cNvSpPr txBox="1"/>
          <p:nvPr/>
        </p:nvSpPr>
        <p:spPr>
          <a:xfrm>
            <a:off x="10025913" y="5488559"/>
            <a:ext cx="972844" cy="50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sz="2943">
                <a:solidFill>
                  <a:srgbClr val="FFFFFF"/>
                </a:solidFill>
                <a:latin typeface="Open Sans Bold"/>
              </a:rPr>
              <a:t>Max?</a:t>
            </a:r>
          </a:p>
        </p:txBody>
      </p:sp>
      <p:sp>
        <p:nvSpPr>
          <p:cNvPr id="72" name="AutoShape 72"/>
          <p:cNvSpPr/>
          <p:nvPr/>
        </p:nvSpPr>
        <p:spPr>
          <a:xfrm>
            <a:off x="10510070" y="6184104"/>
            <a:ext cx="4529" cy="73320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3" name="AutoShape 73"/>
          <p:cNvSpPr/>
          <p:nvPr/>
        </p:nvSpPr>
        <p:spPr>
          <a:xfrm>
            <a:off x="9869121" y="5386786"/>
            <a:ext cx="12673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grpSp>
        <p:nvGrpSpPr>
          <p:cNvPr id="74" name="Group 74"/>
          <p:cNvGrpSpPr/>
          <p:nvPr/>
        </p:nvGrpSpPr>
        <p:grpSpPr>
          <a:xfrm>
            <a:off x="9850071" y="7039237"/>
            <a:ext cx="1286427" cy="1286427"/>
            <a:chOff x="0" y="0"/>
            <a:chExt cx="338812" cy="338812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3906146" y="7039237"/>
            <a:ext cx="1286427" cy="1286427"/>
            <a:chOff x="0" y="0"/>
            <a:chExt cx="338812" cy="338812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9" name="TextBox 79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  <p:sp>
        <p:nvSpPr>
          <p:cNvPr id="80" name="AutoShape 80"/>
          <p:cNvSpPr/>
          <p:nvPr/>
        </p:nvSpPr>
        <p:spPr>
          <a:xfrm>
            <a:off x="2605786" y="8703373"/>
            <a:ext cx="11991927" cy="854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81" name="TextBox 81"/>
          <p:cNvSpPr txBox="1"/>
          <p:nvPr/>
        </p:nvSpPr>
        <p:spPr>
          <a:xfrm>
            <a:off x="4777481" y="9315450"/>
            <a:ext cx="839290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Sub Solution</a:t>
            </a:r>
          </a:p>
        </p:txBody>
      </p:sp>
      <p:sp>
        <p:nvSpPr>
          <p:cNvPr id="82" name="AutoShape 82"/>
          <p:cNvSpPr/>
          <p:nvPr/>
        </p:nvSpPr>
        <p:spPr>
          <a:xfrm>
            <a:off x="1010443" y="4522804"/>
            <a:ext cx="15670" cy="321806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83" name="TextBox 83"/>
          <p:cNvSpPr txBox="1"/>
          <p:nvPr/>
        </p:nvSpPr>
        <p:spPr>
          <a:xfrm rot="-5400000">
            <a:off x="-673906" y="5517721"/>
            <a:ext cx="2473135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Solve</a:t>
            </a:r>
          </a:p>
        </p:txBody>
      </p:sp>
      <p:sp>
        <p:nvSpPr>
          <p:cNvPr id="84" name="AutoShape 84"/>
          <p:cNvSpPr/>
          <p:nvPr/>
        </p:nvSpPr>
        <p:spPr>
          <a:xfrm>
            <a:off x="16378634" y="2635508"/>
            <a:ext cx="1213" cy="165346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85" name="TextBox 85"/>
          <p:cNvSpPr txBox="1"/>
          <p:nvPr/>
        </p:nvSpPr>
        <p:spPr>
          <a:xfrm rot="-5400000">
            <a:off x="16051308" y="3033510"/>
            <a:ext cx="2473135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Divide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47546" y="628543"/>
            <a:ext cx="839290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Contoh Penyelesaian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28827" y="6585578"/>
            <a:ext cx="972844" cy="50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sz="2943">
                <a:solidFill>
                  <a:srgbClr val="FFFFFF"/>
                </a:solidFill>
                <a:latin typeface="Open Sans Bold"/>
              </a:rPr>
              <a:t>Max?</a:t>
            </a:r>
          </a:p>
        </p:txBody>
      </p:sp>
      <p:sp>
        <p:nvSpPr>
          <p:cNvPr id="5" name="AutoShape 5"/>
          <p:cNvSpPr/>
          <p:nvPr/>
        </p:nvSpPr>
        <p:spPr>
          <a:xfrm>
            <a:off x="8672398" y="7250299"/>
            <a:ext cx="4529" cy="73320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AutoShape 6"/>
          <p:cNvSpPr/>
          <p:nvPr/>
        </p:nvSpPr>
        <p:spPr>
          <a:xfrm>
            <a:off x="4266307" y="6743305"/>
            <a:ext cx="8373285" cy="37649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4266307" y="3541814"/>
            <a:ext cx="1022347" cy="51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093">
                <a:solidFill>
                  <a:srgbClr val="FFFFFF"/>
                </a:solidFill>
                <a:latin typeface="Open Sans Bold"/>
              </a:rPr>
              <a:t>Max?</a:t>
            </a:r>
          </a:p>
        </p:txBody>
      </p:sp>
      <p:sp>
        <p:nvSpPr>
          <p:cNvPr id="8" name="AutoShape 8"/>
          <p:cNvSpPr/>
          <p:nvPr/>
        </p:nvSpPr>
        <p:spPr>
          <a:xfrm>
            <a:off x="4663552" y="4371662"/>
            <a:ext cx="4759" cy="770509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AutoShape 9"/>
          <p:cNvSpPr/>
          <p:nvPr/>
        </p:nvSpPr>
        <p:spPr>
          <a:xfrm>
            <a:off x="2652181" y="3278708"/>
            <a:ext cx="39375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2008968" y="1992281"/>
            <a:ext cx="1286427" cy="1286427"/>
            <a:chOff x="0" y="0"/>
            <a:chExt cx="338812" cy="338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36468" y="1992281"/>
            <a:ext cx="1286427" cy="1286427"/>
            <a:chOff x="0" y="0"/>
            <a:chExt cx="338812" cy="338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52030" y="1992281"/>
            <a:ext cx="1286427" cy="1286427"/>
            <a:chOff x="0" y="0"/>
            <a:chExt cx="338812" cy="3388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08105" y="1992281"/>
            <a:ext cx="1286427" cy="1286427"/>
            <a:chOff x="0" y="0"/>
            <a:chExt cx="338812" cy="3388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777481" y="8388833"/>
            <a:ext cx="317948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Max =&gt;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28419" y="3542760"/>
            <a:ext cx="1022347" cy="51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093">
                <a:solidFill>
                  <a:srgbClr val="FFFFFF"/>
                </a:solidFill>
                <a:latin typeface="Open Sans Bold"/>
              </a:rPr>
              <a:t>Max?</a:t>
            </a:r>
          </a:p>
        </p:txBody>
      </p:sp>
      <p:sp>
        <p:nvSpPr>
          <p:cNvPr id="24" name="AutoShape 24"/>
          <p:cNvSpPr/>
          <p:nvPr/>
        </p:nvSpPr>
        <p:spPr>
          <a:xfrm>
            <a:off x="12701504" y="4371662"/>
            <a:ext cx="4759" cy="770509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>
            <a:off x="10495243" y="3278708"/>
            <a:ext cx="405607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grpSp>
        <p:nvGrpSpPr>
          <p:cNvPr id="26" name="Group 26"/>
          <p:cNvGrpSpPr/>
          <p:nvPr/>
        </p:nvGrpSpPr>
        <p:grpSpPr>
          <a:xfrm>
            <a:off x="4002228" y="5456879"/>
            <a:ext cx="1286427" cy="1286427"/>
            <a:chOff x="0" y="0"/>
            <a:chExt cx="338812" cy="3388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060670" y="5456879"/>
            <a:ext cx="1286427" cy="1286427"/>
            <a:chOff x="0" y="0"/>
            <a:chExt cx="338812" cy="3388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090862" y="8145777"/>
            <a:ext cx="1286427" cy="1286427"/>
            <a:chOff x="0" y="0"/>
            <a:chExt cx="338812" cy="3388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14445" y="510782"/>
            <a:ext cx="1388591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Algoritma Pengurutan Divide &amp; Conquer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7849" y="1605345"/>
            <a:ext cx="17583198" cy="800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u="sng">
                <a:solidFill>
                  <a:srgbClr val="FFFFFF"/>
                </a:solidFill>
                <a:latin typeface="Now"/>
              </a:rPr>
              <a:t>Procedure</a:t>
            </a:r>
            <a:r>
              <a:rPr lang="en-US" sz="3000">
                <a:solidFill>
                  <a:srgbClr val="FFFFFF"/>
                </a:solidFill>
                <a:latin typeface="Now"/>
              </a:rPr>
              <a:t> Sort (</a:t>
            </a:r>
            <a:r>
              <a:rPr lang="en-US" sz="3000" u="sng">
                <a:solidFill>
                  <a:srgbClr val="FFFFFF"/>
                </a:solidFill>
                <a:latin typeface="Now"/>
              </a:rPr>
              <a:t>input/Output</a:t>
            </a:r>
            <a:r>
              <a:rPr lang="en-US" sz="3000">
                <a:solidFill>
                  <a:srgbClr val="FFFFFF"/>
                </a:solidFill>
                <a:latin typeface="Now"/>
              </a:rPr>
              <a:t> A : Tabel Int, </a:t>
            </a:r>
            <a:r>
              <a:rPr lang="en-US" sz="3000" u="sng">
                <a:solidFill>
                  <a:srgbClr val="FFFFFF"/>
                </a:solidFill>
                <a:latin typeface="Now"/>
              </a:rPr>
              <a:t>Input</a:t>
            </a:r>
            <a:r>
              <a:rPr lang="en-US" sz="3000">
                <a:solidFill>
                  <a:srgbClr val="FFFFFF"/>
                </a:solidFill>
                <a:latin typeface="Now"/>
              </a:rPr>
              <a:t> n : </a:t>
            </a:r>
            <a:r>
              <a:rPr lang="en-US" sz="3000" u="sng">
                <a:solidFill>
                  <a:srgbClr val="FFFFFF"/>
                </a:solidFill>
                <a:latin typeface="Now"/>
              </a:rPr>
              <a:t>Integer</a:t>
            </a:r>
            <a:r>
              <a:rPr lang="en-US" sz="3000">
                <a:solidFill>
                  <a:srgbClr val="FFFFFF"/>
                </a:solidFill>
                <a:latin typeface="Now"/>
              </a:rPr>
              <a:t>)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ow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( Mengurutkan tabel A dengan menggunakan metode Divide and Conquer  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Masukan : Tabel A dengan n elemen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Keluaran : Tabel A yang terurut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Algoritma</a:t>
            </a:r>
            <a:r>
              <a:rPr lang="en-US" sz="3000">
                <a:solidFill>
                  <a:srgbClr val="FFFFFF"/>
                </a:solidFill>
                <a:latin typeface="Now"/>
              </a:rPr>
              <a:t> 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</a:t>
            </a:r>
            <a:r>
              <a:rPr lang="en-US" sz="3000" u="sng">
                <a:solidFill>
                  <a:srgbClr val="FFFFFF"/>
                </a:solidFill>
                <a:latin typeface="Now"/>
              </a:rPr>
              <a:t>if</a:t>
            </a:r>
            <a:r>
              <a:rPr lang="en-US" sz="3000">
                <a:solidFill>
                  <a:srgbClr val="FFFFFF"/>
                </a:solidFill>
                <a:latin typeface="Now"/>
              </a:rPr>
              <a:t> Ukuran (A) &gt; 1 </a:t>
            </a:r>
            <a:r>
              <a:rPr lang="en-US" sz="3000" u="sng">
                <a:solidFill>
                  <a:srgbClr val="FFFFFF"/>
                </a:solidFill>
                <a:latin typeface="Now"/>
              </a:rPr>
              <a:t>then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Bagi A menjadi dua bagian, A1 dan A2, masing-masing berukuran n1 dan n2 (n= n1 + n2)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ow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Sort (A1, n1)     ( urut bagian kiri yang berukuran n1 elemen 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Sort (A2, n2)    ( Urut bagian kanan yang berukuran n2 elemen )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ow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Combine (A1, A2, A)   ( gabung hasil pengurutan bagian kiri dan bagian kanan )</a:t>
            </a:r>
          </a:p>
          <a:p>
            <a:pPr>
              <a:lnSpc>
                <a:spcPts val="4200"/>
              </a:lnSpc>
            </a:pPr>
            <a:r>
              <a:rPr lang="en-US" sz="3000" u="sng">
                <a:solidFill>
                  <a:srgbClr val="FFFFFF"/>
                </a:solidFill>
                <a:latin typeface="Now"/>
              </a:rPr>
              <a:t>end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4301" y="453632"/>
            <a:ext cx="17879399" cy="10537519"/>
          </a:xfrm>
          <a:custGeom>
            <a:avLst/>
            <a:gdLst/>
            <a:ahLst/>
            <a:cxnLst/>
            <a:rect l="l" t="t" r="r" b="b"/>
            <a:pathLst>
              <a:path w="17879399" h="10537519">
                <a:moveTo>
                  <a:pt x="0" y="0"/>
                </a:moveTo>
                <a:lnTo>
                  <a:pt x="17879398" y="0"/>
                </a:lnTo>
                <a:lnTo>
                  <a:pt x="17879398" y="10537519"/>
                </a:lnTo>
                <a:lnTo>
                  <a:pt x="0" y="10537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14445" y="510782"/>
            <a:ext cx="1388591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Algoritma Pengurutan Divide &amp; Conquer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14445" y="510782"/>
            <a:ext cx="1388591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Contoh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7849" y="1605345"/>
            <a:ext cx="53085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495532"/>
            <a:ext cx="6994758" cy="884213"/>
            <a:chOff x="0" y="0"/>
            <a:chExt cx="9326344" cy="117895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78950" cy="1178950"/>
              <a:chOff x="0" y="0"/>
              <a:chExt cx="338812" cy="3388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3</a:t>
                </a: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161492" y="0"/>
              <a:ext cx="1178950" cy="1178950"/>
              <a:chOff x="0" y="0"/>
              <a:chExt cx="338812" cy="33881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2</a:t>
                </a: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340442" y="0"/>
              <a:ext cx="1178950" cy="1178950"/>
              <a:chOff x="0" y="0"/>
              <a:chExt cx="338812" cy="33881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12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501933" y="0"/>
              <a:ext cx="1178950" cy="1178950"/>
              <a:chOff x="0" y="0"/>
              <a:chExt cx="338812" cy="33881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9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663425" y="0"/>
              <a:ext cx="1178950" cy="1178950"/>
              <a:chOff x="0" y="0"/>
              <a:chExt cx="338812" cy="33881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14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5824917" y="0"/>
              <a:ext cx="1178950" cy="1178950"/>
              <a:chOff x="0" y="0"/>
              <a:chExt cx="338812" cy="33881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16</a:t>
                </a: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6985903" y="0"/>
              <a:ext cx="1178950" cy="1178950"/>
              <a:chOff x="0" y="0"/>
              <a:chExt cx="338812" cy="33881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5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8147394" y="0"/>
              <a:ext cx="1178950" cy="1178950"/>
              <a:chOff x="0" y="0"/>
              <a:chExt cx="338812" cy="33881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21</a:t>
                </a:r>
              </a:p>
            </p:txBody>
          </p:sp>
        </p:grpSp>
      </p:grpSp>
      <p:sp>
        <p:nvSpPr>
          <p:cNvPr id="30" name="TextBox 30"/>
          <p:cNvSpPr txBox="1"/>
          <p:nvPr/>
        </p:nvSpPr>
        <p:spPr>
          <a:xfrm>
            <a:off x="763274" y="2570244"/>
            <a:ext cx="11843485" cy="104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FFFFFF"/>
                </a:solidFill>
                <a:latin typeface="Now"/>
              </a:rPr>
              <a:t>Mudah membagi, sulit menggabung (easy split/hard join)</a:t>
            </a: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FFFFFF"/>
                </a:solidFill>
                <a:latin typeface="Now"/>
              </a:rPr>
              <a:t>Tabel A dibagi dua berdasarkan posisi elemen 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3274" y="3798868"/>
            <a:ext cx="2143062" cy="51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FFFFFF"/>
                </a:solidFill>
                <a:latin typeface="Now"/>
              </a:rPr>
              <a:t>Divide : A1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945710" y="3617893"/>
            <a:ext cx="3510663" cy="884213"/>
            <a:chOff x="0" y="0"/>
            <a:chExt cx="4680883" cy="117895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178950" cy="1178950"/>
              <a:chOff x="0" y="0"/>
              <a:chExt cx="338812" cy="33881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3</a:t>
                </a: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161492" y="0"/>
              <a:ext cx="1178950" cy="1178950"/>
              <a:chOff x="0" y="0"/>
              <a:chExt cx="338812" cy="33881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2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2340442" y="0"/>
              <a:ext cx="1178950" cy="1178950"/>
              <a:chOff x="0" y="0"/>
              <a:chExt cx="338812" cy="338812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12</a:t>
                </a: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3501933" y="0"/>
              <a:ext cx="1178950" cy="1178950"/>
              <a:chOff x="0" y="0"/>
              <a:chExt cx="338812" cy="33881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9</a:t>
                </a:r>
              </a:p>
            </p:txBody>
          </p:sp>
        </p:grpSp>
      </p:grpSp>
      <p:sp>
        <p:nvSpPr>
          <p:cNvPr id="45" name="TextBox 45"/>
          <p:cNvSpPr txBox="1"/>
          <p:nvPr/>
        </p:nvSpPr>
        <p:spPr>
          <a:xfrm>
            <a:off x="8023458" y="3798868"/>
            <a:ext cx="787340" cy="51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FFFFFF"/>
                </a:solidFill>
                <a:latin typeface="Now"/>
              </a:rPr>
              <a:t> A2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8983071" y="3617893"/>
            <a:ext cx="3510663" cy="884213"/>
            <a:chOff x="0" y="0"/>
            <a:chExt cx="4680883" cy="1178950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1178950" cy="1178950"/>
              <a:chOff x="0" y="0"/>
              <a:chExt cx="338812" cy="33881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14</a:t>
                </a:r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161492" y="0"/>
              <a:ext cx="1178950" cy="1178950"/>
              <a:chOff x="0" y="0"/>
              <a:chExt cx="338812" cy="338812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16</a:t>
                </a:r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2340442" y="0"/>
              <a:ext cx="1178950" cy="1178950"/>
              <a:chOff x="0" y="0"/>
              <a:chExt cx="338812" cy="338812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5</a:t>
                </a:r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501933" y="0"/>
              <a:ext cx="1178950" cy="1178950"/>
              <a:chOff x="0" y="0"/>
              <a:chExt cx="338812" cy="33881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21</a:t>
                </a:r>
              </a:p>
            </p:txBody>
          </p:sp>
        </p:grpSp>
      </p:grpSp>
      <p:sp>
        <p:nvSpPr>
          <p:cNvPr id="59" name="TextBox 59"/>
          <p:cNvSpPr txBox="1"/>
          <p:nvPr/>
        </p:nvSpPr>
        <p:spPr>
          <a:xfrm>
            <a:off x="1179272" y="5389442"/>
            <a:ext cx="1698946" cy="51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FFFFFF"/>
                </a:solidFill>
                <a:latin typeface="Now"/>
              </a:rPr>
              <a:t>Sort : A1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2945710" y="5143500"/>
            <a:ext cx="3510663" cy="884213"/>
            <a:chOff x="0" y="0"/>
            <a:chExt cx="4680883" cy="1178950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178950" cy="1178950"/>
              <a:chOff x="0" y="0"/>
              <a:chExt cx="338812" cy="338812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2</a:t>
                </a: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61492" y="0"/>
              <a:ext cx="1178950" cy="1178950"/>
              <a:chOff x="0" y="0"/>
              <a:chExt cx="338812" cy="338812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3</a:t>
                </a: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2340442" y="0"/>
              <a:ext cx="1178950" cy="1178950"/>
              <a:chOff x="0" y="0"/>
              <a:chExt cx="338812" cy="338812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9</a:t>
                </a: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3501933" y="0"/>
              <a:ext cx="1178950" cy="1178950"/>
              <a:chOff x="0" y="0"/>
              <a:chExt cx="338812" cy="338812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12</a:t>
                </a:r>
              </a:p>
            </p:txBody>
          </p:sp>
        </p:grpSp>
      </p:grpSp>
      <p:grpSp>
        <p:nvGrpSpPr>
          <p:cNvPr id="73" name="Group 73"/>
          <p:cNvGrpSpPr/>
          <p:nvPr/>
        </p:nvGrpSpPr>
        <p:grpSpPr>
          <a:xfrm>
            <a:off x="8983071" y="5143500"/>
            <a:ext cx="3510663" cy="884213"/>
            <a:chOff x="0" y="0"/>
            <a:chExt cx="4680883" cy="1178950"/>
          </a:xfrm>
        </p:grpSpPr>
        <p:grpSp>
          <p:nvGrpSpPr>
            <p:cNvPr id="74" name="Group 74"/>
            <p:cNvGrpSpPr/>
            <p:nvPr/>
          </p:nvGrpSpPr>
          <p:grpSpPr>
            <a:xfrm>
              <a:off x="0" y="0"/>
              <a:ext cx="1178950" cy="1178950"/>
              <a:chOff x="0" y="0"/>
              <a:chExt cx="338812" cy="338812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5</a:t>
                </a:r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1161492" y="0"/>
              <a:ext cx="1178950" cy="1178950"/>
              <a:chOff x="0" y="0"/>
              <a:chExt cx="338812" cy="338812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14</a:t>
                </a:r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2340442" y="0"/>
              <a:ext cx="1178950" cy="1178950"/>
              <a:chOff x="0" y="0"/>
              <a:chExt cx="338812" cy="338812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16</a:t>
                </a:r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3501933" y="0"/>
              <a:ext cx="1178950" cy="1178950"/>
              <a:chOff x="0" y="0"/>
              <a:chExt cx="338812" cy="338812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21</a:t>
                </a:r>
              </a:p>
            </p:txBody>
          </p:sp>
        </p:grpSp>
      </p:grpSp>
      <p:sp>
        <p:nvSpPr>
          <p:cNvPr id="86" name="TextBox 86"/>
          <p:cNvSpPr txBox="1"/>
          <p:nvPr/>
        </p:nvSpPr>
        <p:spPr>
          <a:xfrm>
            <a:off x="8023458" y="5299907"/>
            <a:ext cx="787340" cy="51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FFFFFF"/>
                </a:solidFill>
                <a:latin typeface="Now"/>
              </a:rPr>
              <a:t> A2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250309" y="6808763"/>
            <a:ext cx="2446931" cy="51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FFFFFF"/>
                </a:solidFill>
                <a:latin typeface="Now"/>
              </a:rPr>
              <a:t>Combine : A1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2958994" y="6652356"/>
            <a:ext cx="6994758" cy="884213"/>
            <a:chOff x="0" y="0"/>
            <a:chExt cx="9326344" cy="1178950"/>
          </a:xfrm>
        </p:grpSpPr>
        <p:grpSp>
          <p:nvGrpSpPr>
            <p:cNvPr id="89" name="Group 89"/>
            <p:cNvGrpSpPr/>
            <p:nvPr/>
          </p:nvGrpSpPr>
          <p:grpSpPr>
            <a:xfrm>
              <a:off x="0" y="0"/>
              <a:ext cx="1178950" cy="1178950"/>
              <a:chOff x="0" y="0"/>
              <a:chExt cx="338812" cy="338812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2</a:t>
                </a:r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161492" y="0"/>
              <a:ext cx="1178950" cy="1178950"/>
              <a:chOff x="0" y="0"/>
              <a:chExt cx="338812" cy="338812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3</a:t>
                </a:r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2340442" y="0"/>
              <a:ext cx="1178950" cy="1178950"/>
              <a:chOff x="0" y="0"/>
              <a:chExt cx="338812" cy="338812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5</a:t>
                </a:r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3501933" y="0"/>
              <a:ext cx="1178950" cy="1178950"/>
              <a:chOff x="0" y="0"/>
              <a:chExt cx="338812" cy="338812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9</a:t>
                </a:r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4663425" y="0"/>
              <a:ext cx="1178950" cy="1178950"/>
              <a:chOff x="0" y="0"/>
              <a:chExt cx="338812" cy="338812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12</a:t>
                </a:r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5824917" y="0"/>
              <a:ext cx="1178950" cy="1178950"/>
              <a:chOff x="0" y="0"/>
              <a:chExt cx="338812" cy="338812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14</a:t>
                </a:r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6985903" y="0"/>
              <a:ext cx="1178950" cy="1178950"/>
              <a:chOff x="0" y="0"/>
              <a:chExt cx="338812" cy="338812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16</a:t>
                </a:r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8147394" y="0"/>
              <a:ext cx="1178950" cy="1178950"/>
              <a:chOff x="0" y="0"/>
              <a:chExt cx="338812" cy="338812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2" name="TextBox 112"/>
              <p:cNvSpPr txBox="1"/>
              <p:nvPr/>
            </p:nvSpPr>
            <p:spPr>
              <a:xfrm>
                <a:off x="0" y="-57150"/>
                <a:ext cx="338812" cy="395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>
                    <a:solidFill>
                      <a:srgbClr val="000000"/>
                    </a:solidFill>
                    <a:latin typeface="Open Sans Bold"/>
                  </a:rPr>
                  <a:t>21</a:t>
                </a:r>
              </a:p>
            </p:txBody>
          </p:sp>
        </p:grpSp>
      </p:grpSp>
      <p:sp>
        <p:nvSpPr>
          <p:cNvPr id="113" name="TextBox 113"/>
          <p:cNvSpPr txBox="1"/>
          <p:nvPr/>
        </p:nvSpPr>
        <p:spPr>
          <a:xfrm>
            <a:off x="763274" y="8108068"/>
            <a:ext cx="11843485" cy="15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FFFFFF"/>
                </a:solidFill>
                <a:latin typeface="Now"/>
              </a:rPr>
              <a:t>Algoritma pengurutan yang termasuk jenis ini :</a:t>
            </a: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FFFFFF"/>
                </a:solidFill>
                <a:latin typeface="Now"/>
              </a:rPr>
              <a:t>      a. urut-gabung (Marge Sort)</a:t>
            </a: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FFFFFF"/>
                </a:solidFill>
                <a:latin typeface="Now"/>
              </a:rPr>
              <a:t>      b. urut- sisip (Insertion Sort)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404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56595" y="885319"/>
            <a:ext cx="5829580" cy="131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7"/>
              </a:lnSpc>
            </a:pPr>
            <a:r>
              <a:rPr lang="en-US" sz="9207">
                <a:solidFill>
                  <a:srgbClr val="FFFFFF"/>
                </a:solidFill>
                <a:latin typeface="Bryndan Write Bold"/>
              </a:rPr>
              <a:t>Pengantar</a:t>
            </a:r>
          </a:p>
        </p:txBody>
      </p:sp>
      <p:sp>
        <p:nvSpPr>
          <p:cNvPr id="4" name="Freeform 4"/>
          <p:cNvSpPr/>
          <p:nvPr/>
        </p:nvSpPr>
        <p:spPr>
          <a:xfrm rot="1097523">
            <a:off x="6522540" y="27757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7" y="0"/>
                </a:lnTo>
                <a:lnTo>
                  <a:pt x="1885747" y="1296023"/>
                </a:lnTo>
                <a:lnTo>
                  <a:pt x="0" y="1296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991" y="161529"/>
            <a:ext cx="1460549" cy="2698474"/>
          </a:xfrm>
          <a:custGeom>
            <a:avLst/>
            <a:gdLst/>
            <a:ahLst/>
            <a:cxnLst/>
            <a:rect l="l" t="t" r="r" b="b"/>
            <a:pathLst>
              <a:path w="1460549" h="2698474">
                <a:moveTo>
                  <a:pt x="0" y="0"/>
                </a:moveTo>
                <a:lnTo>
                  <a:pt x="1460549" y="0"/>
                </a:lnTo>
                <a:lnTo>
                  <a:pt x="1460549" y="2698474"/>
                </a:lnTo>
                <a:lnTo>
                  <a:pt x="0" y="2698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97609" y="2146870"/>
            <a:ext cx="3964495" cy="3498667"/>
          </a:xfrm>
          <a:custGeom>
            <a:avLst/>
            <a:gdLst/>
            <a:ahLst/>
            <a:cxnLst/>
            <a:rect l="l" t="t" r="r" b="b"/>
            <a:pathLst>
              <a:path w="3964495" h="3498667">
                <a:moveTo>
                  <a:pt x="0" y="0"/>
                </a:moveTo>
                <a:lnTo>
                  <a:pt x="3964495" y="0"/>
                </a:lnTo>
                <a:lnTo>
                  <a:pt x="3964495" y="3498667"/>
                </a:lnTo>
                <a:lnTo>
                  <a:pt x="0" y="3498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68905" y="2426527"/>
            <a:ext cx="11722084" cy="533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Divide et Impera (meaning : ”divide and rule” or “divide and conquer”) 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Dikenal sebagai strategi militer belanda ketika menjajah indonesia.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Strateginya adalah memecah kekuatan kelompok besar menjadi kelompok kecil agar mudah ditundukkan.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kombinasi dan strategi politik, militer dan ekonomi untuk mendapatkan dan mempertahankan kekuasaan.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Menjadi strategi pemecahan masalah dalam Ilmu komputer dengan nama Algoritma Divide and Conquer.   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6181" r="48502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207004" y="2807890"/>
            <a:ext cx="10052296" cy="48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Divide: membagi masalah menjadi beberapa upa-masalah yang memiliki kemiripan dengan masalah semula namun berukuran lebih kecil (idealnya berukuran hampir sama),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Conquer: memecahkan (menyelesaikan) masing-masing upa-masalah (secara rekursif)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Combine: mengabungkan solusi masing-masing upa-masalah sehingga membentuk solusi masalah semula.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2259559" y="167838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18673" y="1634585"/>
            <a:ext cx="96406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Definisi</a:t>
            </a:r>
          </a:p>
        </p:txBody>
      </p:sp>
      <p:sp>
        <p:nvSpPr>
          <p:cNvPr id="8" name="Freeform 8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890694" y="8675290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861870" y="1191733"/>
            <a:ext cx="11911147" cy="640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Obyek permasalahan yang dibagi 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masukan (input) atau instances yang berukuran n seperti: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- tabel (larik),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- matriks,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- eksponen,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- dll, bergantung pada masalahnya. 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ow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ow"/>
            </a:endParaRP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Tiap-tiap upa-masalah mempunyai karakteristik yang sama (the same type) dengan karakteristik masalah asal, sehingga metode Divide and Conquer lebih natural diungkapkan dalam skema rekursif. </a:t>
            </a:r>
          </a:p>
        </p:txBody>
      </p:sp>
      <p:sp>
        <p:nvSpPr>
          <p:cNvPr id="6" name="Freeform 6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49565" y="8528723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22436" y="-34509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286" y="7076185"/>
            <a:ext cx="2353261" cy="2182115"/>
          </a:xfrm>
          <a:custGeom>
            <a:avLst/>
            <a:gdLst/>
            <a:ahLst/>
            <a:cxnLst/>
            <a:rect l="l" t="t" r="r" b="b"/>
            <a:pathLst>
              <a:path w="2353261" h="2182115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51647" y="441306"/>
            <a:ext cx="12584706" cy="9404388"/>
          </a:xfrm>
          <a:custGeom>
            <a:avLst/>
            <a:gdLst/>
            <a:ahLst/>
            <a:cxnLst/>
            <a:rect l="l" t="t" r="r" b="b"/>
            <a:pathLst>
              <a:path w="12584706" h="9404388">
                <a:moveTo>
                  <a:pt x="0" y="0"/>
                </a:moveTo>
                <a:lnTo>
                  <a:pt x="12584706" y="0"/>
                </a:lnTo>
                <a:lnTo>
                  <a:pt x="12584706" y="9404388"/>
                </a:lnTo>
                <a:lnTo>
                  <a:pt x="0" y="9404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6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76006" y="1028700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86851" y="7800070"/>
            <a:ext cx="2916461" cy="2916461"/>
          </a:xfrm>
          <a:custGeom>
            <a:avLst/>
            <a:gdLst/>
            <a:ahLst/>
            <a:cxnLst/>
            <a:rect l="l" t="t" r="r" b="b"/>
            <a:pathLst>
              <a:path w="2916461" h="2916461">
                <a:moveTo>
                  <a:pt x="0" y="0"/>
                </a:moveTo>
                <a:lnTo>
                  <a:pt x="2916461" y="0"/>
                </a:lnTo>
                <a:lnTo>
                  <a:pt x="2916461" y="2916460"/>
                </a:lnTo>
                <a:lnTo>
                  <a:pt x="0" y="2916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69611" y="628543"/>
            <a:ext cx="4815780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Algoritma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2401" y="1371600"/>
            <a:ext cx="17583198" cy="800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MinMaks (A, n, min, maks)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Algoritma : 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 Untuk kasus n = 1 atau n = 2,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    SOLVE : Jika n = 1, maka min = A[n]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                 Jika n = 2, maka bandingkan kedua elemen untuk menentukan min dan maks.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2. Untuk kasus n &gt;2.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                 (a) DIVIDE : Bagi dua tabel A menjadi dua bagian yang sama, A1 dan A2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                 (b) CONQUER 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                                    MinMaks(A1, n/2, min1, maks1)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                                    MinMaks(A2, n/2, min2, maks2)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                 (c) COMBINE 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                                    if min1 &lt;min2 then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                                        min = min1, else min = min2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                                    if maks1 &gt; maks2 then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                                               maks = maks1, else maks = maks2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47546" y="628543"/>
            <a:ext cx="839290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Contoh Penyelesaian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055719" y="2067395"/>
            <a:ext cx="10176562" cy="1286427"/>
            <a:chOff x="0" y="0"/>
            <a:chExt cx="13568749" cy="171523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15236" cy="1715236"/>
              <a:chOff x="0" y="0"/>
              <a:chExt cx="338812" cy="33881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3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689836" y="0"/>
              <a:ext cx="1715236" cy="1715236"/>
              <a:chOff x="0" y="0"/>
              <a:chExt cx="338812" cy="33881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2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405071" y="0"/>
              <a:ext cx="1715236" cy="1715236"/>
              <a:chOff x="0" y="0"/>
              <a:chExt cx="338812" cy="33881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12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094907" y="0"/>
              <a:ext cx="1715236" cy="1715236"/>
              <a:chOff x="0" y="0"/>
              <a:chExt cx="338812" cy="33881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9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784742" y="0"/>
              <a:ext cx="1715236" cy="1715236"/>
              <a:chOff x="0" y="0"/>
              <a:chExt cx="338812" cy="33881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14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8474578" y="0"/>
              <a:ext cx="1715236" cy="1715236"/>
              <a:chOff x="0" y="0"/>
              <a:chExt cx="338812" cy="3388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16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163678" y="0"/>
              <a:ext cx="1715236" cy="1715236"/>
              <a:chOff x="0" y="0"/>
              <a:chExt cx="338812" cy="33881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5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1853513" y="0"/>
              <a:ext cx="1715236" cy="1715236"/>
              <a:chOff x="0" y="0"/>
              <a:chExt cx="338812" cy="33881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21</a:t>
                </a: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3292290" y="5743161"/>
            <a:ext cx="1170341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Cari Nilai Maksimum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47546" y="628543"/>
            <a:ext cx="839290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Contoh Penyelesaian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055719" y="2067395"/>
            <a:ext cx="10176562" cy="1286427"/>
            <a:chOff x="0" y="0"/>
            <a:chExt cx="13568749" cy="171523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15236" cy="1715236"/>
              <a:chOff x="0" y="0"/>
              <a:chExt cx="338812" cy="33881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3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689836" y="0"/>
              <a:ext cx="1715236" cy="1715236"/>
              <a:chOff x="0" y="0"/>
              <a:chExt cx="338812" cy="33881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2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405071" y="0"/>
              <a:ext cx="1715236" cy="1715236"/>
              <a:chOff x="0" y="0"/>
              <a:chExt cx="338812" cy="33881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12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094907" y="0"/>
              <a:ext cx="1715236" cy="1715236"/>
              <a:chOff x="0" y="0"/>
              <a:chExt cx="338812" cy="33881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9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784742" y="0"/>
              <a:ext cx="1715236" cy="1715236"/>
              <a:chOff x="0" y="0"/>
              <a:chExt cx="338812" cy="33881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14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8474578" y="0"/>
              <a:ext cx="1715236" cy="1715236"/>
              <a:chOff x="0" y="0"/>
              <a:chExt cx="338812" cy="3388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16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163678" y="0"/>
              <a:ext cx="1715236" cy="1715236"/>
              <a:chOff x="0" y="0"/>
              <a:chExt cx="338812" cy="33881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5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1853513" y="0"/>
              <a:ext cx="1715236" cy="1715236"/>
              <a:chOff x="0" y="0"/>
              <a:chExt cx="338812" cy="33881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38812" cy="338812"/>
              </a:xfrm>
              <a:custGeom>
                <a:avLst/>
                <a:gdLst/>
                <a:ahLst/>
                <a:cxnLst/>
                <a:rect l="l" t="t" r="r" b="b"/>
                <a:pathLst>
                  <a:path w="338812" h="338812">
                    <a:moveTo>
                      <a:pt x="0" y="0"/>
                    </a:moveTo>
                    <a:lnTo>
                      <a:pt x="338812" y="0"/>
                    </a:lnTo>
                    <a:lnTo>
                      <a:pt x="338812" y="338812"/>
                    </a:lnTo>
                    <a:lnTo>
                      <a:pt x="0" y="338812"/>
                    </a:lnTo>
                    <a:close/>
                  </a:path>
                </a:pathLst>
              </a:custGeom>
              <a:solidFill>
                <a:srgbClr val="E4FF97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95250"/>
                <a:ext cx="338812" cy="434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>
                    <a:solidFill>
                      <a:srgbClr val="000000"/>
                    </a:solidFill>
                    <a:latin typeface="Open Sans Bold"/>
                  </a:rPr>
                  <a:t>21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2393742" y="5143500"/>
            <a:ext cx="1286427" cy="1286427"/>
            <a:chOff x="0" y="0"/>
            <a:chExt cx="338812" cy="3388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661119" y="5143500"/>
            <a:ext cx="1286427" cy="1286427"/>
            <a:chOff x="0" y="0"/>
            <a:chExt cx="338812" cy="3388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947546" y="5143500"/>
            <a:ext cx="1286427" cy="1286427"/>
            <a:chOff x="0" y="0"/>
            <a:chExt cx="338812" cy="33881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214922" y="5143500"/>
            <a:ext cx="1286427" cy="1286427"/>
            <a:chOff x="0" y="0"/>
            <a:chExt cx="338812" cy="3388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796452" y="5143500"/>
            <a:ext cx="1286427" cy="1286427"/>
            <a:chOff x="0" y="0"/>
            <a:chExt cx="338812" cy="33881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14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063829" y="5143500"/>
            <a:ext cx="1286427" cy="1286427"/>
            <a:chOff x="0" y="0"/>
            <a:chExt cx="338812" cy="33881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330654" y="5143500"/>
            <a:ext cx="1286427" cy="1286427"/>
            <a:chOff x="0" y="0"/>
            <a:chExt cx="338812" cy="33881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598030" y="5143500"/>
            <a:ext cx="1286427" cy="1286427"/>
            <a:chOff x="0" y="0"/>
            <a:chExt cx="338812" cy="33881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  <p:sp>
        <p:nvSpPr>
          <p:cNvPr id="53" name="AutoShape 53"/>
          <p:cNvSpPr/>
          <p:nvPr/>
        </p:nvSpPr>
        <p:spPr>
          <a:xfrm flipH="1">
            <a:off x="4859787" y="3353822"/>
            <a:ext cx="1726857" cy="1589715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11689003" y="3337918"/>
            <a:ext cx="1659703" cy="1659703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16378634" y="2635508"/>
            <a:ext cx="23431" cy="309764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56" name="TextBox 56"/>
          <p:cNvSpPr txBox="1"/>
          <p:nvPr/>
        </p:nvSpPr>
        <p:spPr>
          <a:xfrm rot="-5400000">
            <a:off x="16032380" y="3755601"/>
            <a:ext cx="2473135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Divide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47546" y="628543"/>
            <a:ext cx="8392909" cy="85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FFFFFF"/>
                </a:solidFill>
                <a:latin typeface="Bryndan Write Bold"/>
              </a:rPr>
              <a:t>Contoh Penyelesaian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94280" y="1625421"/>
            <a:ext cx="1286427" cy="1286427"/>
            <a:chOff x="0" y="0"/>
            <a:chExt cx="338812" cy="338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61656" y="1625421"/>
            <a:ext cx="1286427" cy="1286427"/>
            <a:chOff x="0" y="0"/>
            <a:chExt cx="338812" cy="3388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8083" y="1625421"/>
            <a:ext cx="1286427" cy="1286427"/>
            <a:chOff x="0" y="0"/>
            <a:chExt cx="338812" cy="338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15460" y="1625421"/>
            <a:ext cx="1286427" cy="1286427"/>
            <a:chOff x="0" y="0"/>
            <a:chExt cx="338812" cy="338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92975" y="1625421"/>
            <a:ext cx="1286427" cy="1286427"/>
            <a:chOff x="0" y="0"/>
            <a:chExt cx="338812" cy="3388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260351" y="1625421"/>
            <a:ext cx="1286427" cy="1286427"/>
            <a:chOff x="0" y="0"/>
            <a:chExt cx="338812" cy="3388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527176" y="1625421"/>
            <a:ext cx="1286427" cy="1286427"/>
            <a:chOff x="0" y="0"/>
            <a:chExt cx="338812" cy="3388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794553" y="1625421"/>
            <a:ext cx="1286427" cy="1286427"/>
            <a:chOff x="0" y="0"/>
            <a:chExt cx="338812" cy="3388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8812" cy="338812"/>
            </a:xfrm>
            <a:custGeom>
              <a:avLst/>
              <a:gdLst/>
              <a:ahLst/>
              <a:cxnLst/>
              <a:rect l="l" t="t" r="r" b="b"/>
              <a:pathLst>
                <a:path w="338812" h="338812">
                  <a:moveTo>
                    <a:pt x="0" y="0"/>
                  </a:moveTo>
                  <a:lnTo>
                    <a:pt x="338812" y="0"/>
                  </a:lnTo>
                  <a:lnTo>
                    <a:pt x="338812" y="338812"/>
                  </a:lnTo>
                  <a:lnTo>
                    <a:pt x="0" y="338812"/>
                  </a:lnTo>
                  <a:close/>
                </a:path>
              </a:pathLst>
            </a:custGeom>
            <a:solidFill>
              <a:srgbClr val="E4FF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338812" cy="43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681</Words>
  <Application>Microsoft Office PowerPoint</Application>
  <PresentationFormat>Custom</PresentationFormat>
  <Paragraphs>193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Bryndan Write Bold</vt:lpstr>
      <vt:lpstr>Open Sans Bold</vt:lpstr>
      <vt:lpstr>Now Bold</vt:lpstr>
      <vt:lpstr>Now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Divide And Conquer Algorithm</dc:title>
  <cp:lastModifiedBy>rifaldisyahdan98@gmail.com</cp:lastModifiedBy>
  <cp:revision>3</cp:revision>
  <dcterms:created xsi:type="dcterms:W3CDTF">2006-08-16T00:00:00Z</dcterms:created>
  <dcterms:modified xsi:type="dcterms:W3CDTF">2024-01-15T17:46:48Z</dcterms:modified>
  <dc:identifier>DAFxet3tqQU</dc:identifier>
</cp:coreProperties>
</file>